
<file path=[Content_Types].xml><?xml version="1.0" encoding="utf-8"?>
<Types xmlns="http://schemas.openxmlformats.org/package/2006/content-types">
  <Default ContentType="application/x-fontdata" Extension="fntdata"/>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Open Sans Bold" charset="1" panose="020B0806030504020204"/>
      <p:regular r:id="rId26"/>
    </p:embeddedFont>
    <p:embeddedFont>
      <p:font typeface="Open Sans" charset="1" panose="020B0606030504020204"/>
      <p:regular r:id="rId27"/>
    </p:embeddedFont>
    <p:embeddedFont>
      <p:font typeface="Open Sans Italics" charset="1" panose="020B0606030504020204"/>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1307687" y="1403908"/>
            <a:ext cx="15789202" cy="0"/>
          </a:xfrm>
          <a:prstGeom prst="line">
            <a:avLst/>
          </a:prstGeom>
          <a:ln cap="rnd" w="9525">
            <a:solidFill>
              <a:srgbClr val="000000"/>
            </a:solidFill>
            <a:prstDash val="solid"/>
            <a:headEnd type="none" len="sm" w="sm"/>
            <a:tailEnd type="none" len="sm" w="sm"/>
          </a:ln>
        </p:spPr>
      </p:sp>
      <p:grpSp>
        <p:nvGrpSpPr>
          <p:cNvPr name="Group 3" id="3"/>
          <p:cNvGrpSpPr/>
          <p:nvPr/>
        </p:nvGrpSpPr>
        <p:grpSpPr>
          <a:xfrm rot="0">
            <a:off x="1307687" y="1956714"/>
            <a:ext cx="15789202" cy="4116528"/>
            <a:chOff x="0" y="0"/>
            <a:chExt cx="21052270" cy="5488704"/>
          </a:xfrm>
        </p:grpSpPr>
        <p:sp>
          <p:nvSpPr>
            <p:cNvPr name="TextBox 4" id="4"/>
            <p:cNvSpPr txBox="true"/>
            <p:nvPr/>
          </p:nvSpPr>
          <p:spPr>
            <a:xfrm rot="0">
              <a:off x="0" y="104775"/>
              <a:ext cx="21052270" cy="2326005"/>
            </a:xfrm>
            <a:prstGeom prst="rect">
              <a:avLst/>
            </a:prstGeom>
          </p:spPr>
          <p:txBody>
            <a:bodyPr anchor="t" rtlCol="false" tIns="0" lIns="0" bIns="0" rIns="0">
              <a:spAutoFit/>
            </a:bodyPr>
            <a:lstStyle/>
            <a:p>
              <a:pPr algn="l" marL="0" indent="0" lvl="0">
                <a:lnSpc>
                  <a:spcPts val="13320"/>
                </a:lnSpc>
              </a:pPr>
              <a:r>
                <a:rPr lang="en-US" b="true" sz="12000">
                  <a:solidFill>
                    <a:srgbClr val="000000"/>
                  </a:solidFill>
                  <a:latin typeface="Open Sans Bold"/>
                  <a:ea typeface="Open Sans Bold"/>
                  <a:cs typeface="Open Sans Bold"/>
                  <a:sym typeface="Open Sans Bold"/>
                </a:rPr>
                <a:t>Nombre del negocio</a:t>
              </a:r>
            </a:p>
          </p:txBody>
        </p:sp>
        <p:sp>
          <p:nvSpPr>
            <p:cNvPr name="TextBox 5" id="5"/>
            <p:cNvSpPr txBox="true"/>
            <p:nvPr/>
          </p:nvSpPr>
          <p:spPr>
            <a:xfrm rot="0">
              <a:off x="0" y="2820223"/>
              <a:ext cx="21052270" cy="2668481"/>
            </a:xfrm>
            <a:prstGeom prst="rect">
              <a:avLst/>
            </a:prstGeom>
          </p:spPr>
          <p:txBody>
            <a:bodyPr anchor="t" rtlCol="false" tIns="0" lIns="0" bIns="0" rIns="0">
              <a:spAutoFit/>
            </a:bodyPr>
            <a:lstStyle/>
            <a:p>
              <a:pPr algn="l" marL="0" indent="0" lvl="0">
                <a:lnSpc>
                  <a:spcPts val="4030"/>
                </a:lnSpc>
              </a:pPr>
              <a:r>
                <a:rPr lang="en-US" sz="3100">
                  <a:solidFill>
                    <a:srgbClr val="000000"/>
                  </a:solidFill>
                  <a:latin typeface="Open Sans"/>
                  <a:ea typeface="Open Sans"/>
                  <a:cs typeface="Open Sans"/>
                  <a:sym typeface="Open Sans"/>
                </a:rPr>
                <a:t>El nombre de tu proyecto es una parte clave de la identidad de tu emprendimiento. Es importante que el nombre sea único, fácil de recordar y que refleje el propósito o la esencia de lo que ofreces. Asegúrate de que resuene con tu público objetivo y sea relevante para el tipo de producto o servicio que estás ofreciendo.</a:t>
              </a:r>
            </a:p>
          </p:txBody>
        </p:sp>
      </p:grpSp>
      <p:sp>
        <p:nvSpPr>
          <p:cNvPr name="TextBox 6" id="6"/>
          <p:cNvSpPr txBox="true"/>
          <p:nvPr/>
        </p:nvSpPr>
        <p:spPr>
          <a:xfrm rot="0">
            <a:off x="1307687" y="8131175"/>
            <a:ext cx="8915833" cy="555625"/>
          </a:xfrm>
          <a:prstGeom prst="rect">
            <a:avLst/>
          </a:prstGeom>
        </p:spPr>
        <p:txBody>
          <a:bodyPr anchor="t" rtlCol="false" tIns="0" lIns="0" bIns="0" rIns="0">
            <a:spAutoFit/>
          </a:bodyPr>
          <a:lstStyle/>
          <a:p>
            <a:pPr algn="l" marL="0" indent="0" lvl="0">
              <a:lnSpc>
                <a:spcPts val="4550"/>
              </a:lnSpc>
            </a:pPr>
            <a:r>
              <a:rPr lang="en-US" sz="3500" i="true">
                <a:solidFill>
                  <a:srgbClr val="000000"/>
                </a:solidFill>
                <a:latin typeface="Open Sans Italics"/>
                <a:ea typeface="Open Sans Italics"/>
                <a:cs typeface="Open Sans Italics"/>
                <a:sym typeface="Open Sans Italics"/>
              </a:rPr>
              <a:t>Nombre de los integrantes del equipo</a:t>
            </a:r>
          </a:p>
        </p:txBody>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Recu</a:t>
            </a:r>
            <a:r>
              <a:rPr lang="en-US" b="true" sz="6240" strike="noStrike">
                <a:solidFill>
                  <a:srgbClr val="000000"/>
                </a:solidFill>
                <a:latin typeface="Open Sans Bold"/>
                <a:ea typeface="Open Sans Bold"/>
                <a:cs typeface="Open Sans Bold"/>
                <a:sym typeface="Open Sans Bold"/>
              </a:rPr>
              <a:t>rsos Necesarios</a:t>
            </a:r>
          </a:p>
        </p:txBody>
      </p:sp>
      <p:sp>
        <p:nvSpPr>
          <p:cNvPr name="TextBox 3" id="3"/>
          <p:cNvSpPr txBox="true"/>
          <p:nvPr/>
        </p:nvSpPr>
        <p:spPr>
          <a:xfrm rot="0">
            <a:off x="2210699" y="4709766"/>
            <a:ext cx="13866603" cy="204089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D</a:t>
            </a:r>
            <a:r>
              <a:rPr lang="en-US" sz="2899" strike="noStrike">
                <a:solidFill>
                  <a:srgbClr val="000000"/>
                </a:solidFill>
                <a:latin typeface="Open Sans"/>
                <a:ea typeface="Open Sans"/>
                <a:cs typeface="Open Sans"/>
                <a:sym typeface="Open Sans"/>
              </a:rPr>
              <a:t>etalla los recursos clave para operar el negocio, como personal, tecnología, infraestructura, proveedores y cualquier otro elemento esencial. Aquí puedes hablar de los recursos humanos, financieros y materiales que necesitarás para poner en marcha y mantener las operaciones de manera efectiva.</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Canale</a:t>
            </a:r>
            <a:r>
              <a:rPr lang="en-US" b="true" sz="6240" strike="noStrike">
                <a:solidFill>
                  <a:srgbClr val="000000"/>
                </a:solidFill>
                <a:latin typeface="Open Sans Bold"/>
                <a:ea typeface="Open Sans Bold"/>
                <a:cs typeface="Open Sans Bold"/>
                <a:sym typeface="Open Sans Bold"/>
              </a:rPr>
              <a:t>s de Distribución</a:t>
            </a:r>
          </a:p>
        </p:txBody>
      </p:sp>
      <p:sp>
        <p:nvSpPr>
          <p:cNvPr name="TextBox 3" id="3"/>
          <p:cNvSpPr txBox="true"/>
          <p:nvPr/>
        </p:nvSpPr>
        <p:spPr>
          <a:xfrm rot="0">
            <a:off x="2210699" y="4709766"/>
            <a:ext cx="13866603" cy="204089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Exp</a:t>
            </a:r>
            <a:r>
              <a:rPr lang="en-US" sz="2899" strike="noStrike">
                <a:solidFill>
                  <a:srgbClr val="000000"/>
                </a:solidFill>
                <a:latin typeface="Open Sans"/>
                <a:ea typeface="Open Sans"/>
                <a:cs typeface="Open Sans"/>
                <a:sym typeface="Open Sans"/>
              </a:rPr>
              <a:t>lica cómo llegarás al cliente con tu producto o servicio. ¿Venderás en línea, a través de tiendas físicas, distribuidoras o alianzas estratégicas? Los canales de distribución son fundamentales para conectar tu oferta con tu cliente objetivo de manera efectiva.</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Ge</a:t>
            </a:r>
            <a:r>
              <a:rPr lang="en-US" b="true" sz="6240" strike="noStrike">
                <a:solidFill>
                  <a:srgbClr val="000000"/>
                </a:solidFill>
                <a:latin typeface="Open Sans Bold"/>
                <a:ea typeface="Open Sans Bold"/>
                <a:cs typeface="Open Sans Bold"/>
                <a:sym typeface="Open Sans Bold"/>
              </a:rPr>
              <a:t>stión de Proveedores</a:t>
            </a:r>
          </a:p>
        </p:txBody>
      </p:sp>
      <p:sp>
        <p:nvSpPr>
          <p:cNvPr name="TextBox 3" id="3"/>
          <p:cNvSpPr txBox="true"/>
          <p:nvPr/>
        </p:nvSpPr>
        <p:spPr>
          <a:xfrm rot="0">
            <a:off x="2210699" y="4709766"/>
            <a:ext cx="13866603" cy="204089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S</a:t>
            </a:r>
            <a:r>
              <a:rPr lang="en-US" sz="2899" strike="noStrike">
                <a:solidFill>
                  <a:srgbClr val="000000"/>
                </a:solidFill>
                <a:latin typeface="Open Sans"/>
                <a:ea typeface="Open Sans"/>
                <a:cs typeface="Open Sans"/>
                <a:sym typeface="Open Sans"/>
              </a:rPr>
              <a:t>i tu modelo operativo depende de proveedores (de materias primas, tecnología, servicios, etc.), explica cómo los gestionarás. ¿Cómo seleccionarás a tus proveedores? ¿Qué criterios usarás para mantener relaciones eficientes y confiables? Detalla cómo asegurarás la calidad, tiempos de entrega y costos.</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E</a:t>
            </a:r>
            <a:r>
              <a:rPr lang="en-US" b="true" sz="6240" strike="noStrike">
                <a:solidFill>
                  <a:srgbClr val="000000"/>
                </a:solidFill>
                <a:latin typeface="Open Sans Bold"/>
                <a:ea typeface="Open Sans Bold"/>
                <a:cs typeface="Open Sans Bold"/>
                <a:sym typeface="Open Sans Bold"/>
              </a:rPr>
              <a:t>strategia de Costos y Precios</a:t>
            </a:r>
          </a:p>
        </p:txBody>
      </p:sp>
      <p:sp>
        <p:nvSpPr>
          <p:cNvPr name="TextBox 3" id="3"/>
          <p:cNvSpPr txBox="true"/>
          <p:nvPr/>
        </p:nvSpPr>
        <p:spPr>
          <a:xfrm rot="0">
            <a:off x="2210699" y="4709766"/>
            <a:ext cx="13866603" cy="255524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Aq</a:t>
            </a:r>
            <a:r>
              <a:rPr lang="en-US" sz="2899" strike="noStrike">
                <a:solidFill>
                  <a:srgbClr val="000000"/>
                </a:solidFill>
                <a:latin typeface="Open Sans"/>
                <a:ea typeface="Open Sans"/>
                <a:cs typeface="Open Sans"/>
                <a:sym typeface="Open Sans"/>
              </a:rPr>
              <a:t>uí debes detallar cómo establecerás los precios y gestionarás los costos. Explica los costos y cómo se relaciona con la estructura de precios. ¿Qué factores influirán en el precio final del producto o servicio? También puedes incluir márgenes de beneficio estimados y cómo los precios te permitirán ser competitivo en el mercado.</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1923693"/>
            <a:ext cx="13844095" cy="1690509"/>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Logí</a:t>
            </a:r>
            <a:r>
              <a:rPr lang="en-US" b="true" sz="6240" strike="noStrike">
                <a:solidFill>
                  <a:srgbClr val="000000"/>
                </a:solidFill>
                <a:latin typeface="Open Sans Bold"/>
                <a:ea typeface="Open Sans Bold"/>
                <a:cs typeface="Open Sans Bold"/>
                <a:sym typeface="Open Sans Bold"/>
              </a:rPr>
              <a:t>stica y Gestión de Inventarios (si aplica)</a:t>
            </a:r>
          </a:p>
        </p:txBody>
      </p:sp>
      <p:sp>
        <p:nvSpPr>
          <p:cNvPr name="TextBox 3" id="3"/>
          <p:cNvSpPr txBox="true"/>
          <p:nvPr/>
        </p:nvSpPr>
        <p:spPr>
          <a:xfrm rot="0">
            <a:off x="2210699" y="4709766"/>
            <a:ext cx="13866603" cy="204089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Si t</a:t>
            </a:r>
            <a:r>
              <a:rPr lang="en-US" sz="2899" strike="noStrike">
                <a:solidFill>
                  <a:srgbClr val="000000"/>
                </a:solidFill>
                <a:latin typeface="Open Sans"/>
                <a:ea typeface="Open Sans"/>
                <a:cs typeface="Open Sans"/>
                <a:sym typeface="Open Sans"/>
              </a:rPr>
              <a:t>u emprendimiento involucra productos físicos, describe cómo gestionarás el inventario y la logística. ¿Dónde almacenarás los productos? ¿Cómo garantizarás que el inventario sea suficiente para satisfacer la demanda sin sobrecargar tus recursos? Aquí también puedes hablar de los métodos de envío y entrega.</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Pl</a:t>
            </a:r>
            <a:r>
              <a:rPr lang="en-US" b="true" sz="6240" strike="noStrike">
                <a:solidFill>
                  <a:srgbClr val="000000"/>
                </a:solidFill>
                <a:latin typeface="Open Sans Bold"/>
                <a:ea typeface="Open Sans Bold"/>
                <a:cs typeface="Open Sans Bold"/>
                <a:sym typeface="Open Sans Bold"/>
              </a:rPr>
              <a:t>an de Calidad y Control</a:t>
            </a:r>
          </a:p>
        </p:txBody>
      </p:sp>
      <p:sp>
        <p:nvSpPr>
          <p:cNvPr name="TextBox 3" id="3"/>
          <p:cNvSpPr txBox="true"/>
          <p:nvPr/>
        </p:nvSpPr>
        <p:spPr>
          <a:xfrm rot="0">
            <a:off x="2210699" y="4709766"/>
            <a:ext cx="13866603" cy="255524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Detalla los</a:t>
            </a:r>
            <a:r>
              <a:rPr lang="en-US" sz="2899" strike="noStrike">
                <a:solidFill>
                  <a:srgbClr val="000000"/>
                </a:solidFill>
                <a:latin typeface="Open Sans"/>
                <a:ea typeface="Open Sans"/>
                <a:cs typeface="Open Sans"/>
                <a:sym typeface="Open Sans"/>
              </a:rPr>
              <a:t> procedimientos y herramientas que utilizarás para garantizar la calidad de tu producto o servicio. Esto puede incluir control de calidad, supervisión de procesos y retroalimentación de los clientes. El plan de calidad es esencial para mantener la satisfacción del cliente y mejorar continuamente las operaciones.</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Tec</a:t>
            </a:r>
            <a:r>
              <a:rPr lang="en-US" b="true" sz="6240" strike="noStrike">
                <a:solidFill>
                  <a:srgbClr val="000000"/>
                </a:solidFill>
                <a:latin typeface="Open Sans Bold"/>
                <a:ea typeface="Open Sans Bold"/>
                <a:cs typeface="Open Sans Bold"/>
                <a:sym typeface="Open Sans Bold"/>
              </a:rPr>
              <a:t>nología y Herramientas</a:t>
            </a:r>
          </a:p>
        </p:txBody>
      </p:sp>
      <p:sp>
        <p:nvSpPr>
          <p:cNvPr name="TextBox 3" id="3"/>
          <p:cNvSpPr txBox="true"/>
          <p:nvPr/>
        </p:nvSpPr>
        <p:spPr>
          <a:xfrm rot="0">
            <a:off x="2210699" y="4709766"/>
            <a:ext cx="13866603" cy="204089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¿Qué</a:t>
            </a:r>
            <a:r>
              <a:rPr lang="en-US" sz="2899" strike="noStrike">
                <a:solidFill>
                  <a:srgbClr val="000000"/>
                </a:solidFill>
                <a:latin typeface="Open Sans"/>
                <a:ea typeface="Open Sans"/>
                <a:cs typeface="Open Sans"/>
                <a:sym typeface="Open Sans"/>
              </a:rPr>
              <a:t> tecnología y herramientas usarás para operar tu negocio de manera eficiente? Habla sobre el software, plataformas, sistemas de gestión o cualquier otra tecnología que facilitará el día a día de tu emprendimiento. Esto puede incluir software, plataformas de venta, entre otros.</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Estructur</a:t>
            </a:r>
            <a:r>
              <a:rPr lang="en-US" b="true" sz="6240" strike="noStrike">
                <a:solidFill>
                  <a:srgbClr val="000000"/>
                </a:solidFill>
                <a:latin typeface="Open Sans Bold"/>
                <a:ea typeface="Open Sans Bold"/>
                <a:cs typeface="Open Sans Bold"/>
                <a:sym typeface="Open Sans Bold"/>
              </a:rPr>
              <a:t>a Organizacional</a:t>
            </a:r>
          </a:p>
        </p:txBody>
      </p:sp>
      <p:sp>
        <p:nvSpPr>
          <p:cNvPr name="TextBox 3" id="3"/>
          <p:cNvSpPr txBox="true"/>
          <p:nvPr/>
        </p:nvSpPr>
        <p:spPr>
          <a:xfrm rot="0">
            <a:off x="2210699" y="4709766"/>
            <a:ext cx="13866603" cy="255524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Si</a:t>
            </a:r>
            <a:r>
              <a:rPr lang="en-US" sz="2899" strike="noStrike">
                <a:solidFill>
                  <a:srgbClr val="000000"/>
                </a:solidFill>
                <a:latin typeface="Open Sans"/>
                <a:ea typeface="Open Sans"/>
                <a:cs typeface="Open Sans"/>
                <a:sym typeface="Open Sans"/>
              </a:rPr>
              <a:t> es relevante, detalla cómo será la estructura organizativa de tu negocio. ¿Qué roles clave existen dentro de tu equipo? Explica las funciones y responsabilidades de cada área o puesto. ¿Necesitarás contratar personal adicional a medida que el negocio crece? Esto también incluye las relaciones jerárquicas y la cultura organizacional.</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1923693"/>
            <a:ext cx="13844095" cy="1690509"/>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Pri</a:t>
            </a:r>
            <a:r>
              <a:rPr lang="en-US" b="true" sz="6240" strike="noStrike">
                <a:solidFill>
                  <a:srgbClr val="000000"/>
                </a:solidFill>
                <a:latin typeface="Open Sans Bold"/>
                <a:ea typeface="Open Sans Bold"/>
                <a:cs typeface="Open Sans Bold"/>
                <a:sym typeface="Open Sans Bold"/>
              </a:rPr>
              <a:t>ncipales Riesgos y Plan de Contingencia</a:t>
            </a:r>
          </a:p>
        </p:txBody>
      </p:sp>
      <p:sp>
        <p:nvSpPr>
          <p:cNvPr name="TextBox 3" id="3"/>
          <p:cNvSpPr txBox="true"/>
          <p:nvPr/>
        </p:nvSpPr>
        <p:spPr>
          <a:xfrm rot="0">
            <a:off x="2210699" y="4709766"/>
            <a:ext cx="13866603" cy="255524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Iden</a:t>
            </a:r>
            <a:r>
              <a:rPr lang="en-US" sz="2899" strike="noStrike">
                <a:solidFill>
                  <a:srgbClr val="000000"/>
                </a:solidFill>
                <a:latin typeface="Open Sans"/>
                <a:ea typeface="Open Sans"/>
                <a:cs typeface="Open Sans"/>
                <a:sym typeface="Open Sans"/>
              </a:rPr>
              <a:t>tifica los principales riesgos operativos (por ejemplo, escasez de recursos, interrupciones en la cadena de suministro, variabilidad en la demanda) y cómo planeas mitigarlos. Aquí es donde puedes hablar de tus estrategias de contingencia y cómo garantizarás que tu negocio continúe funcionando incluso si ocurren imprevistos.</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1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1923693"/>
            <a:ext cx="13844095" cy="1690509"/>
          </a:xfrm>
          <a:prstGeom prst="rect">
            <a:avLst/>
          </a:prstGeom>
        </p:spPr>
        <p:txBody>
          <a:bodyPr anchor="t" rtlCol="false" tIns="0" lIns="0" bIns="0" rIns="0">
            <a:spAutoFit/>
          </a:bodyPr>
          <a:lstStyle/>
          <a:p>
            <a:pPr algn="l" marL="0" indent="0" lvl="0">
              <a:lnSpc>
                <a:spcPts val="6552"/>
              </a:lnSpc>
            </a:pPr>
            <a:r>
              <a:rPr lang="en-US" b="true" sz="6240">
                <a:solidFill>
                  <a:srgbClr val="000000"/>
                </a:solidFill>
                <a:latin typeface="Open Sans Bold"/>
                <a:ea typeface="Open Sans Bold"/>
                <a:cs typeface="Open Sans Bold"/>
                <a:sym typeface="Open Sans Bold"/>
              </a:rPr>
              <a:t>Indi</a:t>
            </a:r>
            <a:r>
              <a:rPr lang="en-US" b="true" sz="6240" strike="noStrike">
                <a:solidFill>
                  <a:srgbClr val="000000"/>
                </a:solidFill>
                <a:latin typeface="Open Sans Bold"/>
                <a:ea typeface="Open Sans Bold"/>
                <a:cs typeface="Open Sans Bold"/>
                <a:sym typeface="Open Sans Bold"/>
              </a:rPr>
              <a:t>cadores de Éxito y Medición del Rendimiento</a:t>
            </a:r>
          </a:p>
        </p:txBody>
      </p:sp>
      <p:sp>
        <p:nvSpPr>
          <p:cNvPr name="TextBox 3" id="3"/>
          <p:cNvSpPr txBox="true"/>
          <p:nvPr/>
        </p:nvSpPr>
        <p:spPr>
          <a:xfrm rot="0">
            <a:off x="2210699" y="4709766"/>
            <a:ext cx="13866603" cy="204089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De</a:t>
            </a:r>
            <a:r>
              <a:rPr lang="en-US" sz="2899" strike="noStrike">
                <a:solidFill>
                  <a:srgbClr val="000000"/>
                </a:solidFill>
                <a:latin typeface="Open Sans"/>
                <a:ea typeface="Open Sans"/>
                <a:cs typeface="Open Sans"/>
                <a:sym typeface="Open Sans"/>
              </a:rPr>
              <a:t>fine los Indicadores Clave de Rendimiento que utilizarás para medir la eficiencia de tu modelo operativo. ¿Cómo sabrás si tus procesos están funcionando correctamente? Esto puede incluir, la satisfacción del cliente, los tiempos de entrega, entre otros.</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slides/slide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384300" y="2876155"/>
            <a:ext cx="6638732" cy="4115688"/>
            <a:chOff x="0" y="0"/>
            <a:chExt cx="8851643" cy="5487585"/>
          </a:xfrm>
        </p:grpSpPr>
        <p:sp>
          <p:nvSpPr>
            <p:cNvPr name="TextBox 3" id="3"/>
            <p:cNvSpPr txBox="true"/>
            <p:nvPr/>
          </p:nvSpPr>
          <p:spPr>
            <a:xfrm rot="0">
              <a:off x="0" y="200025"/>
              <a:ext cx="6399601" cy="1209675"/>
            </a:xfrm>
            <a:prstGeom prst="rect">
              <a:avLst/>
            </a:prstGeom>
          </p:spPr>
          <p:txBody>
            <a:bodyPr anchor="t" rtlCol="false" tIns="0" lIns="0" bIns="0" rIns="0">
              <a:spAutoFit/>
            </a:bodyPr>
            <a:lstStyle/>
            <a:p>
              <a:pPr algn="l" marL="0" indent="0" lvl="0">
                <a:lnSpc>
                  <a:spcPts val="6299"/>
                </a:lnSpc>
                <a:spcBef>
                  <a:spcPct val="0"/>
                </a:spcBef>
              </a:pPr>
              <a:r>
                <a:rPr lang="en-US" b="true" sz="6999" strike="noStrike" u="none">
                  <a:solidFill>
                    <a:srgbClr val="000000"/>
                  </a:solidFill>
                  <a:latin typeface="Open Sans Bold"/>
                  <a:ea typeface="Open Sans Bold"/>
                  <a:cs typeface="Open Sans Bold"/>
                  <a:sym typeface="Open Sans Bold"/>
                </a:rPr>
                <a:t>Misión</a:t>
              </a:r>
            </a:p>
          </p:txBody>
        </p:sp>
        <p:sp>
          <p:nvSpPr>
            <p:cNvPr name="TextBox 4" id="4"/>
            <p:cNvSpPr txBox="true"/>
            <p:nvPr/>
          </p:nvSpPr>
          <p:spPr>
            <a:xfrm rot="0">
              <a:off x="0" y="2020485"/>
              <a:ext cx="8851643" cy="3467100"/>
            </a:xfrm>
            <a:prstGeom prst="rect">
              <a:avLst/>
            </a:prstGeom>
          </p:spPr>
          <p:txBody>
            <a:bodyPr anchor="t" rtlCol="false" tIns="0" lIns="0" bIns="0" rIns="0">
              <a:spAutoFit/>
            </a:bodyPr>
            <a:lstStyle/>
            <a:p>
              <a:pPr algn="l" marL="0" indent="0" lvl="0">
                <a:lnSpc>
                  <a:spcPts val="2999"/>
                </a:lnSpc>
                <a:spcBef>
                  <a:spcPct val="0"/>
                </a:spcBef>
              </a:pPr>
              <a:r>
                <a:rPr lang="en-US" sz="2499">
                  <a:solidFill>
                    <a:srgbClr val="000000"/>
                  </a:solidFill>
                  <a:latin typeface="Open Sans"/>
                  <a:ea typeface="Open Sans"/>
                  <a:cs typeface="Open Sans"/>
                  <a:sym typeface="Open Sans"/>
                </a:rPr>
                <a:t>La misión debe responder a la pregunta: ¿Cuál es el propósito de tu emprendimiento? De</a:t>
              </a:r>
              <a:r>
                <a:rPr lang="en-US" sz="2499" strike="noStrike" u="none">
                  <a:solidFill>
                    <a:srgbClr val="000000"/>
                  </a:solidFill>
                  <a:latin typeface="Open Sans"/>
                  <a:ea typeface="Open Sans"/>
                  <a:cs typeface="Open Sans"/>
                  <a:sym typeface="Open Sans"/>
                </a:rPr>
                <a:t>scribe de forma clara y concisa qué hace tu negocio, cómo lo hace y por qué lo hace. Esta es la razón de ser de tu proyecto, lo que te motiva a seguir adelante y lo que aporta valor a tus clientes.</a:t>
              </a:r>
            </a:p>
          </p:txBody>
        </p:sp>
      </p:grpSp>
      <p:grpSp>
        <p:nvGrpSpPr>
          <p:cNvPr name="Group 5" id="5"/>
          <p:cNvGrpSpPr/>
          <p:nvPr/>
        </p:nvGrpSpPr>
        <p:grpSpPr>
          <a:xfrm rot="0">
            <a:off x="9067800" y="2876155"/>
            <a:ext cx="6638732" cy="4858638"/>
            <a:chOff x="0" y="0"/>
            <a:chExt cx="8851643" cy="6478185"/>
          </a:xfrm>
        </p:grpSpPr>
        <p:sp>
          <p:nvSpPr>
            <p:cNvPr name="TextBox 6" id="6"/>
            <p:cNvSpPr txBox="true"/>
            <p:nvPr/>
          </p:nvSpPr>
          <p:spPr>
            <a:xfrm rot="0">
              <a:off x="0" y="200025"/>
              <a:ext cx="6399601" cy="1209675"/>
            </a:xfrm>
            <a:prstGeom prst="rect">
              <a:avLst/>
            </a:prstGeom>
          </p:spPr>
          <p:txBody>
            <a:bodyPr anchor="t" rtlCol="false" tIns="0" lIns="0" bIns="0" rIns="0">
              <a:spAutoFit/>
            </a:bodyPr>
            <a:lstStyle/>
            <a:p>
              <a:pPr algn="l" marL="0" indent="0" lvl="0">
                <a:lnSpc>
                  <a:spcPts val="6299"/>
                </a:lnSpc>
                <a:spcBef>
                  <a:spcPct val="0"/>
                </a:spcBef>
              </a:pPr>
              <a:r>
                <a:rPr lang="en-US" b="true" sz="6999" strike="noStrike" u="none">
                  <a:solidFill>
                    <a:srgbClr val="000000"/>
                  </a:solidFill>
                  <a:latin typeface="Open Sans Bold"/>
                  <a:ea typeface="Open Sans Bold"/>
                  <a:cs typeface="Open Sans Bold"/>
                  <a:sym typeface="Open Sans Bold"/>
                </a:rPr>
                <a:t>Visión</a:t>
              </a:r>
            </a:p>
          </p:txBody>
        </p:sp>
        <p:sp>
          <p:nvSpPr>
            <p:cNvPr name="TextBox 7" id="7"/>
            <p:cNvSpPr txBox="true"/>
            <p:nvPr/>
          </p:nvSpPr>
          <p:spPr>
            <a:xfrm rot="0">
              <a:off x="0" y="2020485"/>
              <a:ext cx="8851643" cy="4457700"/>
            </a:xfrm>
            <a:prstGeom prst="rect">
              <a:avLst/>
            </a:prstGeom>
          </p:spPr>
          <p:txBody>
            <a:bodyPr anchor="t" rtlCol="false" tIns="0" lIns="0" bIns="0" rIns="0">
              <a:spAutoFit/>
            </a:bodyPr>
            <a:lstStyle/>
            <a:p>
              <a:pPr algn="l" marL="0" indent="0" lvl="0">
                <a:lnSpc>
                  <a:spcPts val="2999"/>
                </a:lnSpc>
                <a:spcBef>
                  <a:spcPct val="0"/>
                </a:spcBef>
              </a:pPr>
              <a:r>
                <a:rPr lang="en-US" sz="2499">
                  <a:solidFill>
                    <a:srgbClr val="000000"/>
                  </a:solidFill>
                  <a:latin typeface="Open Sans"/>
                  <a:ea typeface="Open Sans"/>
                  <a:cs typeface="Open Sans"/>
                  <a:sym typeface="Open Sans"/>
                </a:rPr>
                <a:t>La vi</a:t>
              </a:r>
              <a:r>
                <a:rPr lang="en-US" sz="2499" strike="noStrike" u="none">
                  <a:solidFill>
                    <a:srgbClr val="000000"/>
                  </a:solidFill>
                  <a:latin typeface="Open Sans"/>
                  <a:ea typeface="Open Sans"/>
                  <a:cs typeface="Open Sans"/>
                  <a:sym typeface="Open Sans"/>
                </a:rPr>
                <a:t>sión refleja cómo ves tu negocio en el futuro. ¿Qué impacto deseas tener a largo plazo? ¿Cómo te gustaría que fuera tu empresa en un par de años? La visión debe ser inspiradora y guiar el rumbo de tu emprendimiento. Debe dar una idea de hacia dónde quieres llegar y cómo te gustaría que tu emprendimiento cambiara el mercado o la sociedad.</a:t>
              </a:r>
            </a:p>
          </p:txBody>
        </p:sp>
      </p:grpSp>
      <p:sp>
        <p:nvSpPr>
          <p:cNvPr name="AutoShape 8" id="8"/>
          <p:cNvSpPr/>
          <p:nvPr/>
        </p:nvSpPr>
        <p:spPr>
          <a:xfrm flipV="true">
            <a:off x="1384286" y="2466904"/>
            <a:ext cx="6299200" cy="9525"/>
          </a:xfrm>
          <a:prstGeom prst="line">
            <a:avLst/>
          </a:prstGeom>
          <a:ln cap="flat" w="19050">
            <a:solidFill>
              <a:srgbClr val="000000"/>
            </a:solidFill>
            <a:prstDash val="solid"/>
            <a:headEnd type="none" len="sm" w="sm"/>
            <a:tailEnd type="none" len="sm" w="sm"/>
          </a:ln>
        </p:spPr>
      </p:sp>
      <p:sp>
        <p:nvSpPr>
          <p:cNvPr name="AutoShape 9" id="9"/>
          <p:cNvSpPr/>
          <p:nvPr/>
        </p:nvSpPr>
        <p:spPr>
          <a:xfrm flipV="true">
            <a:off x="9067800" y="2447854"/>
            <a:ext cx="6299200" cy="0"/>
          </a:xfrm>
          <a:prstGeom prst="line">
            <a:avLst/>
          </a:prstGeom>
          <a:ln cap="flat" w="19050">
            <a:solidFill>
              <a:srgbClr val="000000"/>
            </a:solidFill>
            <a:prstDash val="solid"/>
            <a:headEnd type="none" len="sm" w="sm"/>
            <a:tailEnd type="none" len="sm" w="sm"/>
          </a:ln>
        </p:spPr>
      </p:sp>
    </p:spTree>
  </p:cSld>
  <p:clrMapOvr>
    <a:masterClrMapping/>
  </p:clrMapOvr>
</p:sld>
</file>

<file path=ppt/slides/slide2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1028700" y="3138854"/>
            <a:ext cx="16230600" cy="4009292"/>
            <a:chOff x="0" y="0"/>
            <a:chExt cx="3774616" cy="932408"/>
          </a:xfrm>
        </p:grpSpPr>
        <p:sp>
          <p:nvSpPr>
            <p:cNvPr name="Freeform 3" id="3"/>
            <p:cNvSpPr/>
            <p:nvPr/>
          </p:nvSpPr>
          <p:spPr>
            <a:xfrm flipH="false" flipV="false" rot="0">
              <a:off x="0" y="0"/>
              <a:ext cx="3774617" cy="932408"/>
            </a:xfrm>
            <a:custGeom>
              <a:avLst/>
              <a:gdLst/>
              <a:ahLst/>
              <a:cxnLst/>
              <a:rect r="r" b="b" t="t" l="l"/>
              <a:pathLst>
                <a:path h="932408" w="3774617">
                  <a:moveTo>
                    <a:pt x="0" y="0"/>
                  </a:moveTo>
                  <a:lnTo>
                    <a:pt x="3774617" y="0"/>
                  </a:lnTo>
                  <a:lnTo>
                    <a:pt x="3774617" y="932408"/>
                  </a:lnTo>
                  <a:lnTo>
                    <a:pt x="0" y="932408"/>
                  </a:lnTo>
                  <a:close/>
                </a:path>
              </a:pathLst>
            </a:custGeom>
            <a:solidFill>
              <a:srgbClr val="FFFFFF"/>
            </a:solidFill>
          </p:spPr>
        </p:sp>
      </p:grpSp>
      <p:grpSp>
        <p:nvGrpSpPr>
          <p:cNvPr name="Group 4" id="4"/>
          <p:cNvGrpSpPr/>
          <p:nvPr/>
        </p:nvGrpSpPr>
        <p:grpSpPr>
          <a:xfrm rot="0">
            <a:off x="1028700" y="3796938"/>
            <a:ext cx="16230600" cy="2693124"/>
            <a:chOff x="0" y="0"/>
            <a:chExt cx="21640800" cy="3590833"/>
          </a:xfrm>
        </p:grpSpPr>
        <p:sp>
          <p:nvSpPr>
            <p:cNvPr name="TextBox 5" id="5"/>
            <p:cNvSpPr txBox="true"/>
            <p:nvPr/>
          </p:nvSpPr>
          <p:spPr>
            <a:xfrm rot="0">
              <a:off x="0" y="-238125"/>
              <a:ext cx="21640800" cy="2828803"/>
            </a:xfrm>
            <a:prstGeom prst="rect">
              <a:avLst/>
            </a:prstGeom>
          </p:spPr>
          <p:txBody>
            <a:bodyPr anchor="t" rtlCol="false" tIns="0" lIns="0" bIns="0" rIns="0">
              <a:spAutoFit/>
            </a:bodyPr>
            <a:lstStyle/>
            <a:p>
              <a:pPr algn="ctr" marL="0" indent="0" lvl="0">
                <a:lnSpc>
                  <a:spcPts val="17855"/>
                </a:lnSpc>
                <a:spcBef>
                  <a:spcPct val="0"/>
                </a:spcBef>
              </a:pPr>
              <a:r>
                <a:rPr lang="en-US" sz="12753" u="none">
                  <a:solidFill>
                    <a:srgbClr val="000000"/>
                  </a:solidFill>
                  <a:latin typeface="Open Sans"/>
                  <a:ea typeface="Open Sans"/>
                  <a:cs typeface="Open Sans"/>
                  <a:sym typeface="Open Sans"/>
                </a:rPr>
                <a:t>Gracias</a:t>
              </a:r>
            </a:p>
          </p:txBody>
        </p:sp>
        <p:sp>
          <p:nvSpPr>
            <p:cNvPr name="TextBox 6" id="6"/>
            <p:cNvSpPr txBox="true"/>
            <p:nvPr/>
          </p:nvSpPr>
          <p:spPr>
            <a:xfrm rot="0">
              <a:off x="0" y="2633475"/>
              <a:ext cx="21640800" cy="957358"/>
            </a:xfrm>
            <a:prstGeom prst="rect">
              <a:avLst/>
            </a:prstGeom>
          </p:spPr>
          <p:txBody>
            <a:bodyPr anchor="t" rtlCol="false" tIns="0" lIns="0" bIns="0" rIns="0">
              <a:spAutoFit/>
            </a:bodyPr>
            <a:lstStyle/>
            <a:p>
              <a:pPr algn="ctr" marL="0" indent="0" lvl="0">
                <a:lnSpc>
                  <a:spcPts val="6116"/>
                </a:lnSpc>
              </a:pPr>
              <a:r>
                <a:rPr lang="en-US" sz="4277">
                  <a:solidFill>
                    <a:srgbClr val="000000"/>
                  </a:solidFill>
                  <a:latin typeface="Open Sans"/>
                  <a:ea typeface="Open Sans"/>
                  <a:cs typeface="Open Sans"/>
                  <a:sym typeface="Open Sans"/>
                </a:rPr>
                <a:t>Nombre de los participantes del equipo</a:t>
              </a:r>
            </a:p>
          </p:txBody>
        </p:sp>
      </p:grpSp>
    </p:spTree>
  </p:cSld>
  <p:clrMapOvr>
    <a:masterClrMapping/>
  </p:clrMapOvr>
</p:sld>
</file>

<file path=ppt/slides/slide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2264124"/>
            <a:ext cx="16230600" cy="1360170"/>
          </a:xfrm>
          <a:prstGeom prst="rect">
            <a:avLst/>
          </a:prstGeom>
        </p:spPr>
        <p:txBody>
          <a:bodyPr anchor="t" rtlCol="false" tIns="0" lIns="0" bIns="0" rIns="0">
            <a:spAutoFit/>
          </a:bodyPr>
          <a:lstStyle/>
          <a:p>
            <a:pPr algn="ctr" marL="0" indent="0" lvl="0">
              <a:lnSpc>
                <a:spcPts val="10560"/>
              </a:lnSpc>
            </a:pPr>
            <a:r>
              <a:rPr lang="en-US" b="true" sz="9600">
                <a:solidFill>
                  <a:srgbClr val="000000"/>
                </a:solidFill>
                <a:latin typeface="Open Sans Bold"/>
                <a:ea typeface="Open Sans Bold"/>
                <a:cs typeface="Open Sans Bold"/>
                <a:sym typeface="Open Sans Bold"/>
              </a:rPr>
              <a:t>Objetivos</a:t>
            </a:r>
          </a:p>
        </p:txBody>
      </p:sp>
      <p:sp>
        <p:nvSpPr>
          <p:cNvPr name="TextBox 3" id="3"/>
          <p:cNvSpPr txBox="true"/>
          <p:nvPr/>
        </p:nvSpPr>
        <p:spPr>
          <a:xfrm rot="0">
            <a:off x="1028700" y="4563110"/>
            <a:ext cx="16230600" cy="3580765"/>
          </a:xfrm>
          <a:prstGeom prst="rect">
            <a:avLst/>
          </a:prstGeom>
        </p:spPr>
        <p:txBody>
          <a:bodyPr anchor="t" rtlCol="false" tIns="0" lIns="0" bIns="0" rIns="0">
            <a:spAutoFit/>
          </a:bodyPr>
          <a:lstStyle/>
          <a:p>
            <a:pPr algn="l">
              <a:lnSpc>
                <a:spcPts val="4759"/>
              </a:lnSpc>
            </a:pPr>
            <a:r>
              <a:rPr lang="en-US" sz="3399">
                <a:solidFill>
                  <a:srgbClr val="000000"/>
                </a:solidFill>
                <a:latin typeface="Open Sans"/>
                <a:ea typeface="Open Sans"/>
                <a:cs typeface="Open Sans"/>
                <a:sym typeface="Open Sans"/>
              </a:rPr>
              <a:t>En esta diapositiva debes detallar los objetivos específicos que tu emprendimiento busca alcanzar. Estos pueden ser tanto a corto como a largo plazo. Es importante que los objetivos sean medibles, alcanzables y estén alineados con la misión y visión de tu proyecto. Por ejemplo, aumentar el número de clientes, lograr un porcentaje de ventas o expandirse a nuevos mercados.</a:t>
            </a:r>
          </a:p>
        </p:txBody>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192684"/>
            <a:ext cx="8022194" cy="1181102"/>
          </a:xfrm>
          <a:prstGeom prst="rect">
            <a:avLst/>
          </a:prstGeom>
        </p:spPr>
        <p:txBody>
          <a:bodyPr anchor="t" rtlCol="false" tIns="0" lIns="0" bIns="0" rIns="0">
            <a:spAutoFit/>
          </a:bodyPr>
          <a:lstStyle/>
          <a:p>
            <a:pPr algn="l" marL="0" indent="0" lvl="0">
              <a:lnSpc>
                <a:spcPts val="8925"/>
              </a:lnSpc>
            </a:pPr>
            <a:r>
              <a:rPr lang="en-US" b="true" sz="8500">
                <a:solidFill>
                  <a:srgbClr val="000000"/>
                </a:solidFill>
                <a:latin typeface="Open Sans Bold"/>
                <a:ea typeface="Open Sans Bold"/>
                <a:cs typeface="Open Sans Bold"/>
                <a:sym typeface="Open Sans Bold"/>
              </a:rPr>
              <a:t>Idea</a:t>
            </a:r>
          </a:p>
        </p:txBody>
      </p:sp>
      <p:sp>
        <p:nvSpPr>
          <p:cNvPr name="AutoShape 3" id="3"/>
          <p:cNvSpPr/>
          <p:nvPr/>
        </p:nvSpPr>
        <p:spPr>
          <a:xfrm>
            <a:off x="2210699" y="4069111"/>
            <a:ext cx="13844095" cy="0"/>
          </a:xfrm>
          <a:prstGeom prst="line">
            <a:avLst/>
          </a:prstGeom>
          <a:ln cap="flat" w="38100">
            <a:solidFill>
              <a:srgbClr val="000000"/>
            </a:solidFill>
            <a:prstDash val="solid"/>
            <a:headEnd type="none" len="sm" w="sm"/>
            <a:tailEnd type="none" len="sm" w="sm"/>
          </a:ln>
        </p:spPr>
      </p:sp>
      <p:sp>
        <p:nvSpPr>
          <p:cNvPr name="TextBox 4" id="4"/>
          <p:cNvSpPr txBox="true"/>
          <p:nvPr/>
        </p:nvSpPr>
        <p:spPr>
          <a:xfrm rot="0">
            <a:off x="2210699" y="4716811"/>
            <a:ext cx="13866603" cy="1736725"/>
          </a:xfrm>
          <a:prstGeom prst="rect">
            <a:avLst/>
          </a:prstGeom>
        </p:spPr>
        <p:txBody>
          <a:bodyPr anchor="t" rtlCol="false" tIns="0" lIns="0" bIns="0" rIns="0">
            <a:spAutoFit/>
          </a:bodyPr>
          <a:lstStyle/>
          <a:p>
            <a:pPr algn="l" marL="0" indent="0" lvl="0">
              <a:lnSpc>
                <a:spcPts val="3499"/>
              </a:lnSpc>
            </a:pPr>
            <a:r>
              <a:rPr lang="en-US" sz="2499">
                <a:solidFill>
                  <a:srgbClr val="000000"/>
                </a:solidFill>
                <a:latin typeface="Open Sans"/>
                <a:ea typeface="Open Sans"/>
                <a:cs typeface="Open Sans"/>
                <a:sym typeface="Open Sans"/>
              </a:rPr>
              <a:t>En esta sección debes presentar la idea central de tu emprendimiento. ¿Qué producto o servicio estás ofreciendo? Explica brevemente el concepto detrás de tu idea, cómo se diferencia de lo que ya existe y qué valor aporta al mercado. Resalta la propuesta única que hace que tu idea sea especial.</a:t>
            </a: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190114" y="2923158"/>
            <a:ext cx="6067745" cy="4440684"/>
            <a:chOff x="0" y="0"/>
            <a:chExt cx="8090326" cy="5920912"/>
          </a:xfrm>
        </p:grpSpPr>
        <p:sp>
          <p:nvSpPr>
            <p:cNvPr name="TextBox 3" id="3"/>
            <p:cNvSpPr txBox="true"/>
            <p:nvPr/>
          </p:nvSpPr>
          <p:spPr>
            <a:xfrm rot="0">
              <a:off x="0" y="66675"/>
              <a:ext cx="8090326" cy="1457325"/>
            </a:xfrm>
            <a:prstGeom prst="rect">
              <a:avLst/>
            </a:prstGeom>
          </p:spPr>
          <p:txBody>
            <a:bodyPr anchor="t" rtlCol="false" tIns="0" lIns="0" bIns="0" rIns="0">
              <a:spAutoFit/>
            </a:bodyPr>
            <a:lstStyle/>
            <a:p>
              <a:pPr algn="l" marL="0" indent="0" lvl="0">
                <a:lnSpc>
                  <a:spcPts val="8250"/>
                </a:lnSpc>
              </a:pPr>
              <a:r>
                <a:rPr lang="en-US" b="true" sz="7500">
                  <a:solidFill>
                    <a:srgbClr val="000000"/>
                  </a:solidFill>
                  <a:latin typeface="Open Sans Bold"/>
                  <a:ea typeface="Open Sans Bold"/>
                  <a:cs typeface="Open Sans Bold"/>
                  <a:sym typeface="Open Sans Bold"/>
                </a:rPr>
                <a:t>Problema</a:t>
              </a:r>
            </a:p>
          </p:txBody>
        </p:sp>
        <p:sp>
          <p:nvSpPr>
            <p:cNvPr name="TextBox 4" id="4"/>
            <p:cNvSpPr txBox="true"/>
            <p:nvPr/>
          </p:nvSpPr>
          <p:spPr>
            <a:xfrm rot="0">
              <a:off x="0" y="2111970"/>
              <a:ext cx="8090326" cy="3808942"/>
            </a:xfrm>
            <a:prstGeom prst="rect">
              <a:avLst/>
            </a:prstGeom>
          </p:spPr>
          <p:txBody>
            <a:bodyPr anchor="t" rtlCol="false" tIns="0" lIns="0" bIns="0" rIns="0">
              <a:spAutoFit/>
            </a:bodyPr>
            <a:lstStyle/>
            <a:p>
              <a:pPr algn="l" marL="0" indent="0" lvl="0">
                <a:lnSpc>
                  <a:spcPts val="3249"/>
                </a:lnSpc>
              </a:pPr>
              <a:r>
                <a:rPr lang="en-US" sz="2499" strike="noStrike">
                  <a:solidFill>
                    <a:srgbClr val="000000"/>
                  </a:solidFill>
                  <a:latin typeface="Open Sans"/>
                  <a:ea typeface="Open Sans"/>
                  <a:cs typeface="Open Sans"/>
                  <a:sym typeface="Open Sans"/>
                </a:rPr>
                <a:t>Aquí debes identificar claramente el problema que tu emprendimiento está resolviendo. Explica por qué es importante y cómo afecta a tu cliente objetivo. Cuanto más concreto y urgente sea el problema, más fácil será mostrar la necesidad de tu solución.</a:t>
              </a:r>
            </a:p>
          </p:txBody>
        </p:sp>
      </p:grpSp>
      <p:grpSp>
        <p:nvGrpSpPr>
          <p:cNvPr name="Group 5" id="5"/>
          <p:cNvGrpSpPr/>
          <p:nvPr/>
        </p:nvGrpSpPr>
        <p:grpSpPr>
          <a:xfrm rot="0">
            <a:off x="10038187" y="2718370"/>
            <a:ext cx="6223000" cy="4850259"/>
            <a:chOff x="0" y="0"/>
            <a:chExt cx="8297333" cy="6467012"/>
          </a:xfrm>
        </p:grpSpPr>
        <p:sp>
          <p:nvSpPr>
            <p:cNvPr name="TextBox 6" id="6"/>
            <p:cNvSpPr txBox="true"/>
            <p:nvPr/>
          </p:nvSpPr>
          <p:spPr>
            <a:xfrm rot="0">
              <a:off x="0" y="66675"/>
              <a:ext cx="8297333" cy="1457325"/>
            </a:xfrm>
            <a:prstGeom prst="rect">
              <a:avLst/>
            </a:prstGeom>
          </p:spPr>
          <p:txBody>
            <a:bodyPr anchor="t" rtlCol="false" tIns="0" lIns="0" bIns="0" rIns="0">
              <a:spAutoFit/>
            </a:bodyPr>
            <a:lstStyle/>
            <a:p>
              <a:pPr algn="l" marL="0" indent="0" lvl="0">
                <a:lnSpc>
                  <a:spcPts val="8250"/>
                </a:lnSpc>
                <a:spcBef>
                  <a:spcPct val="0"/>
                </a:spcBef>
              </a:pPr>
              <a:r>
                <a:rPr lang="en-US" b="true" sz="7500">
                  <a:solidFill>
                    <a:srgbClr val="000000"/>
                  </a:solidFill>
                  <a:latin typeface="Open Sans Bold"/>
                  <a:ea typeface="Open Sans Bold"/>
                  <a:cs typeface="Open Sans Bold"/>
                  <a:sym typeface="Open Sans Bold"/>
                </a:rPr>
                <a:t>Necesidad</a:t>
              </a:r>
            </a:p>
          </p:txBody>
        </p:sp>
        <p:sp>
          <p:nvSpPr>
            <p:cNvPr name="TextBox 7" id="7"/>
            <p:cNvSpPr txBox="true"/>
            <p:nvPr/>
          </p:nvSpPr>
          <p:spPr>
            <a:xfrm rot="0">
              <a:off x="0" y="2111970"/>
              <a:ext cx="8090326" cy="4355042"/>
            </a:xfrm>
            <a:prstGeom prst="rect">
              <a:avLst/>
            </a:prstGeom>
          </p:spPr>
          <p:txBody>
            <a:bodyPr anchor="t" rtlCol="false" tIns="0" lIns="0" bIns="0" rIns="0">
              <a:spAutoFit/>
            </a:bodyPr>
            <a:lstStyle/>
            <a:p>
              <a:pPr algn="l" marL="0" indent="0" lvl="0">
                <a:lnSpc>
                  <a:spcPts val="3249"/>
                </a:lnSpc>
                <a:spcBef>
                  <a:spcPct val="0"/>
                </a:spcBef>
              </a:pPr>
              <a:r>
                <a:rPr lang="en-US" sz="2499" strike="noStrike" u="none">
                  <a:solidFill>
                    <a:srgbClr val="000000"/>
                  </a:solidFill>
                  <a:latin typeface="Open Sans"/>
                  <a:ea typeface="Open Sans"/>
                  <a:cs typeface="Open Sans"/>
                  <a:sym typeface="Open Sans"/>
                </a:rPr>
                <a:t>Define la necesidad que se origina del problema descrito anteriormente. ¿Por qué tu cliente objetivo necesita una solución como la que ofreces? Asegúrate de que la necesidad sea tangible, específica y relevante para tu público. Aquí puedes hablar de las tendencias del mercado que validan tu idea.</a:t>
              </a:r>
            </a:p>
          </p:txBody>
        </p:sp>
      </p:grpSp>
    </p:spTree>
  </p:cSld>
  <p:clrMapOvr>
    <a:masterClrMapping/>
  </p:clrMapOvr>
</p:sld>
</file>

<file path=ppt/slides/slide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921000" y="2076845"/>
            <a:ext cx="5270895" cy="2009774"/>
          </a:xfrm>
          <a:prstGeom prst="rect">
            <a:avLst/>
          </a:prstGeom>
        </p:spPr>
        <p:txBody>
          <a:bodyPr anchor="t" rtlCol="false" tIns="0" lIns="0" bIns="0" rIns="0">
            <a:spAutoFit/>
          </a:bodyPr>
          <a:lstStyle/>
          <a:p>
            <a:pPr algn="l" marL="0" indent="0" lvl="0">
              <a:lnSpc>
                <a:spcPts val="7649"/>
              </a:lnSpc>
              <a:spcBef>
                <a:spcPct val="0"/>
              </a:spcBef>
            </a:pPr>
            <a:r>
              <a:rPr lang="en-US" b="true" sz="8499" strike="noStrike" u="none">
                <a:solidFill>
                  <a:srgbClr val="000000"/>
                </a:solidFill>
                <a:latin typeface="Open Sans Bold"/>
                <a:ea typeface="Open Sans Bold"/>
                <a:cs typeface="Open Sans Bold"/>
                <a:sym typeface="Open Sans Bold"/>
              </a:rPr>
              <a:t>Cliente Objetivo</a:t>
            </a:r>
          </a:p>
        </p:txBody>
      </p:sp>
      <p:sp>
        <p:nvSpPr>
          <p:cNvPr name="TextBox 3" id="3"/>
          <p:cNvSpPr txBox="true"/>
          <p:nvPr/>
        </p:nvSpPr>
        <p:spPr>
          <a:xfrm rot="0">
            <a:off x="2921000" y="4864178"/>
            <a:ext cx="7835900" cy="3517583"/>
          </a:xfrm>
          <a:prstGeom prst="rect">
            <a:avLst/>
          </a:prstGeom>
        </p:spPr>
        <p:txBody>
          <a:bodyPr anchor="t" rtlCol="false" tIns="0" lIns="0" bIns="0" rIns="0">
            <a:spAutoFit/>
          </a:bodyPr>
          <a:lstStyle/>
          <a:p>
            <a:pPr algn="l" marL="0" indent="0" lvl="0">
              <a:lnSpc>
                <a:spcPts val="4042"/>
              </a:lnSpc>
            </a:pPr>
            <a:r>
              <a:rPr lang="en-US" sz="2887" strike="noStrike" u="none">
                <a:solidFill>
                  <a:srgbClr val="000000"/>
                </a:solidFill>
                <a:latin typeface="Open Sans"/>
                <a:ea typeface="Open Sans"/>
                <a:cs typeface="Open Sans"/>
                <a:sym typeface="Open Sans"/>
              </a:rPr>
              <a:t>Describe el perfil de tu cliente ideal. ¿Quiénes son las personas o empresas que más se beneficiarían de tu producto o servicio? Abarca aspectos como la demografía, los intereses, los comportamientos de compra y cualquier otra característica relevante que te ayude a comprender mejor a tu público.</a:t>
            </a:r>
          </a:p>
        </p:txBody>
      </p:sp>
      <p:sp>
        <p:nvSpPr>
          <p:cNvPr name="AutoShape 4" id="4"/>
          <p:cNvSpPr/>
          <p:nvPr/>
        </p:nvSpPr>
        <p:spPr>
          <a:xfrm>
            <a:off x="2921000" y="4502228"/>
            <a:ext cx="5411407" cy="0"/>
          </a:xfrm>
          <a:prstGeom prst="line">
            <a:avLst/>
          </a:prstGeom>
          <a:ln cap="flat" w="19050">
            <a:solidFill>
              <a:srgbClr val="000000"/>
            </a:solidFill>
            <a:prstDash val="solid"/>
            <a:headEnd type="none" len="sm" w="sm"/>
            <a:tailEnd type="none" len="sm" w="sm"/>
          </a:ln>
        </p:spPr>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921000" y="3038870"/>
            <a:ext cx="7517811" cy="1047749"/>
          </a:xfrm>
          <a:prstGeom prst="rect">
            <a:avLst/>
          </a:prstGeom>
        </p:spPr>
        <p:txBody>
          <a:bodyPr anchor="t" rtlCol="false" tIns="0" lIns="0" bIns="0" rIns="0">
            <a:spAutoFit/>
          </a:bodyPr>
          <a:lstStyle/>
          <a:p>
            <a:pPr algn="l" marL="0" indent="0" lvl="0">
              <a:lnSpc>
                <a:spcPts val="7649"/>
              </a:lnSpc>
              <a:spcBef>
                <a:spcPct val="0"/>
              </a:spcBef>
            </a:pPr>
            <a:r>
              <a:rPr lang="en-US" b="true" sz="8499" strike="noStrike" u="none">
                <a:solidFill>
                  <a:srgbClr val="000000"/>
                </a:solidFill>
                <a:latin typeface="Open Sans Bold"/>
                <a:ea typeface="Open Sans Bold"/>
                <a:cs typeface="Open Sans Bold"/>
                <a:sym typeface="Open Sans Bold"/>
              </a:rPr>
              <a:t>Competencia</a:t>
            </a:r>
          </a:p>
        </p:txBody>
      </p:sp>
      <p:sp>
        <p:nvSpPr>
          <p:cNvPr name="TextBox 3" id="3"/>
          <p:cNvSpPr txBox="true"/>
          <p:nvPr/>
        </p:nvSpPr>
        <p:spPr>
          <a:xfrm rot="0">
            <a:off x="2921000" y="4864178"/>
            <a:ext cx="7835900" cy="3517583"/>
          </a:xfrm>
          <a:prstGeom prst="rect">
            <a:avLst/>
          </a:prstGeom>
        </p:spPr>
        <p:txBody>
          <a:bodyPr anchor="t" rtlCol="false" tIns="0" lIns="0" bIns="0" rIns="0">
            <a:spAutoFit/>
          </a:bodyPr>
          <a:lstStyle/>
          <a:p>
            <a:pPr algn="l" marL="0" indent="0" lvl="0">
              <a:lnSpc>
                <a:spcPts val="4042"/>
              </a:lnSpc>
            </a:pPr>
            <a:r>
              <a:rPr lang="en-US" sz="2887">
                <a:solidFill>
                  <a:srgbClr val="000000"/>
                </a:solidFill>
                <a:latin typeface="Open Sans"/>
                <a:ea typeface="Open Sans"/>
                <a:cs typeface="Open Sans"/>
                <a:sym typeface="Open Sans"/>
              </a:rPr>
              <a:t>En </a:t>
            </a:r>
            <a:r>
              <a:rPr lang="en-US" sz="2887" strike="noStrike" u="none">
                <a:solidFill>
                  <a:srgbClr val="000000"/>
                </a:solidFill>
                <a:latin typeface="Open Sans"/>
                <a:ea typeface="Open Sans"/>
                <a:cs typeface="Open Sans"/>
                <a:sym typeface="Open Sans"/>
              </a:rPr>
              <a:t>esta sección, identifica a los principales competidores en el mercado. ¿Quién más está resolviendo el mismo problema o una necesidad similar? Analiza sus fortalezas y debilidades y cómo tu propuesta de valor se diferencia de ellos. Esto ayudará a destacar tu ventaja competitiva.</a:t>
            </a:r>
          </a:p>
        </p:txBody>
      </p:sp>
      <p:sp>
        <p:nvSpPr>
          <p:cNvPr name="AutoShape 4" id="4"/>
          <p:cNvSpPr/>
          <p:nvPr/>
        </p:nvSpPr>
        <p:spPr>
          <a:xfrm>
            <a:off x="2921000" y="4502228"/>
            <a:ext cx="5411407" cy="0"/>
          </a:xfrm>
          <a:prstGeom prst="line">
            <a:avLst/>
          </a:prstGeom>
          <a:ln cap="flat" w="19050">
            <a:solidFill>
              <a:srgbClr val="000000"/>
            </a:solidFill>
            <a:prstDash val="solid"/>
            <a:headEnd type="none" len="sm" w="sm"/>
            <a:tailEnd type="none" len="sm" w="sm"/>
          </a:ln>
        </p:spPr>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1307687" y="1403908"/>
            <a:ext cx="15789202" cy="0"/>
          </a:xfrm>
          <a:prstGeom prst="line">
            <a:avLst/>
          </a:prstGeom>
          <a:ln cap="rnd" w="9525">
            <a:solidFill>
              <a:srgbClr val="000000"/>
            </a:solidFill>
            <a:prstDash val="solid"/>
            <a:headEnd type="none" len="sm" w="sm"/>
            <a:tailEnd type="none" len="sm" w="sm"/>
          </a:ln>
        </p:spPr>
      </p:sp>
      <p:grpSp>
        <p:nvGrpSpPr>
          <p:cNvPr name="Group 3" id="3"/>
          <p:cNvGrpSpPr/>
          <p:nvPr/>
        </p:nvGrpSpPr>
        <p:grpSpPr>
          <a:xfrm rot="0">
            <a:off x="1307687" y="1956714"/>
            <a:ext cx="15789202" cy="5481120"/>
            <a:chOff x="0" y="0"/>
            <a:chExt cx="21052270" cy="7308160"/>
          </a:xfrm>
        </p:grpSpPr>
        <p:sp>
          <p:nvSpPr>
            <p:cNvPr name="TextBox 4" id="4"/>
            <p:cNvSpPr txBox="true"/>
            <p:nvPr/>
          </p:nvSpPr>
          <p:spPr>
            <a:xfrm rot="0">
              <a:off x="0" y="85725"/>
              <a:ext cx="21052270" cy="4064610"/>
            </a:xfrm>
            <a:prstGeom prst="rect">
              <a:avLst/>
            </a:prstGeom>
          </p:spPr>
          <p:txBody>
            <a:bodyPr anchor="t" rtlCol="false" tIns="0" lIns="0" bIns="0" rIns="0">
              <a:spAutoFit/>
            </a:bodyPr>
            <a:lstStyle/>
            <a:p>
              <a:pPr algn="l" marL="0" indent="0" lvl="0">
                <a:lnSpc>
                  <a:spcPts val="11838"/>
                </a:lnSpc>
              </a:pPr>
              <a:r>
                <a:rPr lang="en-US" b="true" sz="10665">
                  <a:solidFill>
                    <a:srgbClr val="000000"/>
                  </a:solidFill>
                  <a:latin typeface="Open Sans Bold"/>
                  <a:ea typeface="Open Sans Bold"/>
                  <a:cs typeface="Open Sans Bold"/>
                  <a:sym typeface="Open Sans Bold"/>
                </a:rPr>
                <a:t>M</a:t>
              </a:r>
              <a:r>
                <a:rPr lang="en-US" b="true" sz="10665" strike="noStrike">
                  <a:solidFill>
                    <a:srgbClr val="000000"/>
                  </a:solidFill>
                  <a:latin typeface="Open Sans Bold"/>
                  <a:ea typeface="Open Sans Bold"/>
                  <a:cs typeface="Open Sans Bold"/>
                  <a:sym typeface="Open Sans Bold"/>
                </a:rPr>
                <a:t>odelo Operativo Básico</a:t>
              </a:r>
            </a:p>
          </p:txBody>
        </p:sp>
        <p:sp>
          <p:nvSpPr>
            <p:cNvPr name="TextBox 5" id="5"/>
            <p:cNvSpPr txBox="true"/>
            <p:nvPr/>
          </p:nvSpPr>
          <p:spPr>
            <a:xfrm rot="0">
              <a:off x="0" y="4539777"/>
              <a:ext cx="21052270" cy="2768383"/>
            </a:xfrm>
            <a:prstGeom prst="rect">
              <a:avLst/>
            </a:prstGeom>
          </p:spPr>
          <p:txBody>
            <a:bodyPr anchor="t" rtlCol="false" tIns="0" lIns="0" bIns="0" rIns="0">
              <a:spAutoFit/>
            </a:bodyPr>
            <a:lstStyle/>
            <a:p>
              <a:pPr algn="l" marL="0" indent="0" lvl="0">
                <a:lnSpc>
                  <a:spcPts val="4160"/>
                </a:lnSpc>
              </a:pPr>
              <a:r>
                <a:rPr lang="en-US" sz="3200">
                  <a:solidFill>
                    <a:srgbClr val="000000"/>
                  </a:solidFill>
                  <a:latin typeface="Open Sans"/>
                  <a:ea typeface="Open Sans"/>
                  <a:cs typeface="Open Sans"/>
                  <a:sym typeface="Open Sans"/>
                </a:rPr>
                <a:t>Pr</a:t>
              </a:r>
              <a:r>
                <a:rPr lang="en-US" sz="3200" strike="noStrike">
                  <a:solidFill>
                    <a:srgbClr val="000000"/>
                  </a:solidFill>
                  <a:latin typeface="Open Sans"/>
                  <a:ea typeface="Open Sans"/>
                  <a:cs typeface="Open Sans"/>
                  <a:sym typeface="Open Sans"/>
                </a:rPr>
                <a:t>esenta una vista general de cómo funcionará el negocio. Esto debe incluir los procesos clave que aseguran la entrega del producto o servicio. ¿Cuáles son las principales áreas de operación? Aquí puedes mencionar la cadena de valor o los pilares básicos sobre los que se estructura tu negocio.</a:t>
              </a:r>
            </a:p>
          </p:txBody>
        </p:sp>
      </p:gr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210699" y="2338031"/>
            <a:ext cx="13844095" cy="861834"/>
          </a:xfrm>
          <a:prstGeom prst="rect">
            <a:avLst/>
          </a:prstGeom>
        </p:spPr>
        <p:txBody>
          <a:bodyPr anchor="t" rtlCol="false" tIns="0" lIns="0" bIns="0" rIns="0">
            <a:spAutoFit/>
          </a:bodyPr>
          <a:lstStyle/>
          <a:p>
            <a:pPr algn="l" marL="0" indent="0" lvl="0">
              <a:lnSpc>
                <a:spcPts val="6552"/>
              </a:lnSpc>
            </a:pPr>
            <a:r>
              <a:rPr lang="en-US" b="true" sz="6240" strike="noStrike">
                <a:solidFill>
                  <a:srgbClr val="000000"/>
                </a:solidFill>
                <a:latin typeface="Open Sans Bold"/>
                <a:ea typeface="Open Sans Bold"/>
                <a:cs typeface="Open Sans Bold"/>
                <a:sym typeface="Open Sans Bold"/>
              </a:rPr>
              <a:t>Proceso de Producción o Entrega</a:t>
            </a:r>
          </a:p>
        </p:txBody>
      </p:sp>
      <p:sp>
        <p:nvSpPr>
          <p:cNvPr name="TextBox 3" id="3"/>
          <p:cNvSpPr txBox="true"/>
          <p:nvPr/>
        </p:nvSpPr>
        <p:spPr>
          <a:xfrm rot="0">
            <a:off x="2210699" y="4709766"/>
            <a:ext cx="13866603" cy="2555240"/>
          </a:xfrm>
          <a:prstGeom prst="rect">
            <a:avLst/>
          </a:prstGeom>
        </p:spPr>
        <p:txBody>
          <a:bodyPr anchor="t" rtlCol="false" tIns="0" lIns="0" bIns="0" rIns="0">
            <a:spAutoFit/>
          </a:bodyPr>
          <a:lstStyle/>
          <a:p>
            <a:pPr algn="l" marL="0" indent="0" lvl="0">
              <a:lnSpc>
                <a:spcPts val="4059"/>
              </a:lnSpc>
            </a:pPr>
            <a:r>
              <a:rPr lang="en-US" sz="2899">
                <a:solidFill>
                  <a:srgbClr val="000000"/>
                </a:solidFill>
                <a:latin typeface="Open Sans"/>
                <a:ea typeface="Open Sans"/>
                <a:cs typeface="Open Sans"/>
                <a:sym typeface="Open Sans"/>
              </a:rPr>
              <a:t>En </a:t>
            </a:r>
            <a:r>
              <a:rPr lang="en-US" sz="2899" strike="noStrike">
                <a:solidFill>
                  <a:srgbClr val="000000"/>
                </a:solidFill>
                <a:latin typeface="Open Sans"/>
                <a:ea typeface="Open Sans"/>
                <a:cs typeface="Open Sans"/>
                <a:sym typeface="Open Sans"/>
              </a:rPr>
              <a:t>esta diapositiva debes explicar cómo se produce o entrega el producto o servicio. Detalla los pasos específicos en el proceso de producción o prestación. Si es un producto físico, explica la manufactura, los materiales, el ensamblaje, etc. Si es un servicio, describe las fases de prestación o el flujo de trabajo desde que el cliente solicita el servicio hasta su entrega.</a:t>
            </a:r>
          </a:p>
        </p:txBody>
      </p:sp>
      <p:sp>
        <p:nvSpPr>
          <p:cNvPr name="AutoShape 4" id="4"/>
          <p:cNvSpPr/>
          <p:nvPr/>
        </p:nvSpPr>
        <p:spPr>
          <a:xfrm>
            <a:off x="2210699" y="4069111"/>
            <a:ext cx="13844095" cy="0"/>
          </a:xfrm>
          <a:prstGeom prst="line">
            <a:avLst/>
          </a:prstGeom>
          <a:ln cap="flat" w="38100">
            <a:solidFill>
              <a:srgbClr val="000000"/>
            </a:solidFill>
            <a:prstDash val="solid"/>
            <a:headEnd type="none" len="sm" w="sm"/>
            <a:tailEnd type="none" len="sm" w="sm"/>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DAGsBSQj_BA</dc:identifier>
  <dcterms:modified xsi:type="dcterms:W3CDTF">2011-08-01T06:04:30Z</dcterms:modified>
  <cp:revision>1</cp:revision>
  <dc:title>PLantilla Presentación Básica Proyecto Emprendimiento </dc:title>
</cp:coreProperties>
</file>